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41" r:id="rId2"/>
    <p:sldId id="310" r:id="rId3"/>
    <p:sldId id="312" r:id="rId4"/>
    <p:sldId id="311" r:id="rId5"/>
    <p:sldId id="356" r:id="rId6"/>
    <p:sldId id="357" r:id="rId7"/>
    <p:sldId id="329" r:id="rId8"/>
    <p:sldId id="335" r:id="rId9"/>
    <p:sldId id="355" r:id="rId10"/>
    <p:sldId id="320" r:id="rId11"/>
    <p:sldId id="350" r:id="rId12"/>
    <p:sldId id="33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Little" initials="T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6600"/>
    <a:srgbClr val="FF9900"/>
    <a:srgbClr val="FF3333"/>
    <a:srgbClr val="660000"/>
    <a:srgbClr val="D1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/>
    <p:restoredTop sz="87721" autoAdjust="0"/>
  </p:normalViewPr>
  <p:slideViewPr>
    <p:cSldViewPr snapToGrid="0" snapToObjects="1">
      <p:cViewPr varScale="1">
        <p:scale>
          <a:sx n="139" d="100"/>
          <a:sy n="139" d="100"/>
        </p:scale>
        <p:origin x="4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4EE4-55EF-CD4C-9E49-FB0A060F2B8F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48EC6-FB96-DE4D-9E5C-9EFFF1C9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presenting at Ion </a:t>
            </a:r>
            <a:r>
              <a:rPr lang="en-US" dirty="0" err="1"/>
              <a:t>bru</a:t>
            </a:r>
            <a:r>
              <a:rPr lang="en-US" dirty="0"/>
              <a:t> because I think we are making somewhat novel use, in terms of the area-ageing </a:t>
            </a:r>
            <a:r>
              <a:rPr lang="mr-IN" dirty="0"/>
              <a:t>–</a:t>
            </a:r>
            <a:r>
              <a:rPr lang="en-US" dirty="0"/>
              <a:t>and technique, of the Minion that the audience here might find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48EC6-FB96-DE4D-9E5C-9EFFF1C9D5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5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7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3A87E-4344-1544-A1B6-8DC8F23E9AE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6B27-200A-6545-BAF1-59ADD9BC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1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12821" y="3917767"/>
            <a:ext cx="6107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old are each of these animals?</a:t>
            </a:r>
          </a:p>
          <a:p>
            <a:pPr algn="ctr"/>
            <a:r>
              <a:rPr lang="en-US" sz="2000" dirty="0"/>
              <a:t>What causes some individuals to age faster than others?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5851" y="110760"/>
            <a:ext cx="5741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Ageing Wild Animals with the Minion</a:t>
            </a:r>
          </a:p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Tom Little,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Aine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 O’Toole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9725" y="4894937"/>
            <a:ext cx="8113889" cy="1534618"/>
            <a:chOff x="409725" y="4871722"/>
            <a:chExt cx="8113889" cy="1534618"/>
          </a:xfrm>
        </p:grpSpPr>
        <p:sp>
          <p:nvSpPr>
            <p:cNvPr id="30" name="Rectangle 29"/>
            <p:cNvSpPr/>
            <p:nvPr/>
          </p:nvSpPr>
          <p:spPr>
            <a:xfrm>
              <a:off x="409725" y="5760009"/>
              <a:ext cx="81138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/>
                <a:t>To develop and deploy biomarkers of age for wild animals</a:t>
              </a:r>
            </a:p>
            <a:p>
              <a:pPr algn="ctr"/>
              <a:r>
                <a:rPr lang="en-US" b="1" dirty="0"/>
                <a:t>http://</a:t>
              </a:r>
              <a:r>
                <a:rPr lang="en-US" b="1" dirty="0" err="1"/>
                <a:t>littlelab.bio.ed.ac.uk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4336" y="4871722"/>
              <a:ext cx="1846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1560A4-100B-E742-9DC7-EEFF1745EE27}"/>
                </a:ext>
              </a:extLst>
            </p:cNvPr>
            <p:cNvGrpSpPr/>
            <p:nvPr/>
          </p:nvGrpSpPr>
          <p:grpSpPr>
            <a:xfrm>
              <a:off x="2204152" y="4871722"/>
              <a:ext cx="4735697" cy="865529"/>
              <a:chOff x="4030938" y="148121"/>
              <a:chExt cx="4735697" cy="8655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7869961-4EEE-C24F-A60F-4FD9842D7C24}"/>
                  </a:ext>
                </a:extLst>
              </p:cNvPr>
              <p:cNvGrpSpPr/>
              <p:nvPr/>
            </p:nvGrpSpPr>
            <p:grpSpPr>
              <a:xfrm>
                <a:off x="4030938" y="148121"/>
                <a:ext cx="951257" cy="749812"/>
                <a:chOff x="2531398" y="2352463"/>
                <a:chExt cx="951257" cy="74981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85083C-5539-A742-B61A-0C428AA5642D}"/>
                    </a:ext>
                  </a:extLst>
                </p:cNvPr>
                <p:cNvSpPr txBox="1"/>
                <p:nvPr/>
              </p:nvSpPr>
              <p:spPr>
                <a:xfrm>
                  <a:off x="2801409" y="2352463"/>
                  <a:ext cx="4106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90"/>
                      </a:solidFill>
                      <a:latin typeface="Telugu MN" panose="02020600050405020304" pitchFamily="18" charset="0"/>
                      <a:ea typeface="Arial Unicode MS" panose="020B0604020202020204" pitchFamily="34" charset="-128"/>
                      <a:cs typeface="Telugu MN" panose="02020600050405020304" pitchFamily="18" charset="0"/>
                    </a:rPr>
                    <a:t>H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6146F5-02E2-1841-8D53-4861A6EFF4B6}"/>
                    </a:ext>
                  </a:extLst>
                </p:cNvPr>
                <p:cNvSpPr txBox="1"/>
                <p:nvPr/>
              </p:nvSpPr>
              <p:spPr>
                <a:xfrm>
                  <a:off x="2531398" y="2629868"/>
                  <a:ext cx="4106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90"/>
                      </a:solidFill>
                      <a:latin typeface="Telugu MN" panose="02020600050405020304" pitchFamily="18" charset="0"/>
                      <a:ea typeface="Arial Unicode MS" panose="020B0604020202020204" pitchFamily="34" charset="-128"/>
                      <a:cs typeface="Telugu MN" panose="02020600050405020304" pitchFamily="18" charset="0"/>
                    </a:rPr>
                    <a:t>H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BC4A391-30D1-BF49-BB1F-DF49C8FB56BC}"/>
                    </a:ext>
                  </a:extLst>
                </p:cNvPr>
                <p:cNvSpPr txBox="1"/>
                <p:nvPr/>
              </p:nvSpPr>
              <p:spPr>
                <a:xfrm>
                  <a:off x="3071964" y="2629868"/>
                  <a:ext cx="4106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90"/>
                      </a:solidFill>
                      <a:latin typeface="Telugu MN" panose="02020600050405020304" pitchFamily="18" charset="0"/>
                      <a:ea typeface="Arial Unicode MS" panose="020B0604020202020204" pitchFamily="34" charset="-128"/>
                      <a:cs typeface="Telugu MN" panose="02020600050405020304" pitchFamily="18" charset="0"/>
                    </a:rPr>
                    <a:t>H</a:t>
                  </a:r>
                </a:p>
              </p:txBody>
            </p:sp>
            <p:sp>
              <p:nvSpPr>
                <p:cNvPr id="38" name="Trapezoid 37">
                  <a:extLst>
                    <a:ext uri="{FF2B5EF4-FFF2-40B4-BE49-F238E27FC236}">
                      <a16:creationId xmlns:a16="http://schemas.microsoft.com/office/drawing/2014/main" id="{B93D4AF0-E677-D84F-B61D-EFE04695535F}"/>
                    </a:ext>
                  </a:extLst>
                </p:cNvPr>
                <p:cNvSpPr/>
                <p:nvPr/>
              </p:nvSpPr>
              <p:spPr>
                <a:xfrm rot="5400000" flipV="1">
                  <a:off x="3124169" y="2737179"/>
                  <a:ext cx="36000" cy="125999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rapezoid 38">
                  <a:extLst>
                    <a:ext uri="{FF2B5EF4-FFF2-40B4-BE49-F238E27FC236}">
                      <a16:creationId xmlns:a16="http://schemas.microsoft.com/office/drawing/2014/main" id="{BB80BC36-98B6-204C-93FE-CF68A279A294}"/>
                    </a:ext>
                  </a:extLst>
                </p:cNvPr>
                <p:cNvSpPr/>
                <p:nvPr/>
              </p:nvSpPr>
              <p:spPr>
                <a:xfrm>
                  <a:off x="2988754" y="2886278"/>
                  <a:ext cx="36000" cy="21599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Trapezoid 39">
                  <a:extLst>
                    <a:ext uri="{FF2B5EF4-FFF2-40B4-BE49-F238E27FC236}">
                      <a16:creationId xmlns:a16="http://schemas.microsoft.com/office/drawing/2014/main" id="{5FEF32BA-FE4E-FB4A-A848-F2AA599A415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853886" y="2737179"/>
                  <a:ext cx="36000" cy="125999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Trapezoid 40">
                  <a:extLst>
                    <a:ext uri="{FF2B5EF4-FFF2-40B4-BE49-F238E27FC236}">
                      <a16:creationId xmlns:a16="http://schemas.microsoft.com/office/drawing/2014/main" id="{9B10542F-AE05-2641-8CCF-5B90AF8EA038}"/>
                    </a:ext>
                  </a:extLst>
                </p:cNvPr>
                <p:cNvSpPr/>
                <p:nvPr/>
              </p:nvSpPr>
              <p:spPr>
                <a:xfrm flipH="1" flipV="1">
                  <a:off x="2988754" y="2577806"/>
                  <a:ext cx="36000" cy="125999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C5F29A1-5FE1-1D45-B93D-AF63DAC534DA}"/>
                    </a:ext>
                  </a:extLst>
                </p:cNvPr>
                <p:cNvSpPr txBox="1"/>
                <p:nvPr/>
              </p:nvSpPr>
              <p:spPr>
                <a:xfrm>
                  <a:off x="2801682" y="2636799"/>
                  <a:ext cx="4106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90"/>
                      </a:solidFill>
                      <a:latin typeface="Telugu MN" panose="02020600050405020304" pitchFamily="18" charset="0"/>
                      <a:ea typeface="Arial Unicode MS" panose="020B0604020202020204" pitchFamily="34" charset="-128"/>
                      <a:cs typeface="Telugu MN" panose="02020600050405020304" pitchFamily="18" charset="0"/>
                    </a:rPr>
                    <a:t>C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6CA098-36DF-0A41-9B1A-C790CD20B82A}"/>
                  </a:ext>
                </a:extLst>
              </p:cNvPr>
              <p:cNvSpPr txBox="1"/>
              <p:nvPr/>
            </p:nvSpPr>
            <p:spPr>
              <a:xfrm>
                <a:off x="4484416" y="644318"/>
                <a:ext cx="4282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elugu MN" panose="02020600050405020304" pitchFamily="18" charset="0"/>
                    <a:ea typeface="Arial Unicode MS" panose="020B0604020202020204" pitchFamily="34" charset="-128"/>
                    <a:cs typeface="Telugu MN" panose="02020600050405020304" pitchFamily="18" charset="0"/>
                  </a:rPr>
                  <a:t>Epigenetic Clocks for Wild Animals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438326" y="1399461"/>
            <a:ext cx="6005558" cy="2177783"/>
            <a:chOff x="1438326" y="1399461"/>
            <a:chExt cx="6005558" cy="2177783"/>
          </a:xfrm>
        </p:grpSpPr>
        <p:grpSp>
          <p:nvGrpSpPr>
            <p:cNvPr id="8" name="Group 7"/>
            <p:cNvGrpSpPr/>
            <p:nvPr/>
          </p:nvGrpSpPr>
          <p:grpSpPr>
            <a:xfrm>
              <a:off x="1489455" y="1399461"/>
              <a:ext cx="5954429" cy="1800001"/>
              <a:chOff x="1649661" y="1260915"/>
              <a:chExt cx="5954429" cy="180000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FCF799-3E1D-9D4E-9121-7162C90FF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9661" y="1260918"/>
                <a:ext cx="1397723" cy="17999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" name="Picture 2" descr="54248441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6036" y="1260917"/>
                <a:ext cx="2401779" cy="17999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5" descr="Daphnia_pulex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6468" y="1260915"/>
                <a:ext cx="1577622" cy="180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438326" y="3207912"/>
              <a:ext cx="5753939" cy="369332"/>
              <a:chOff x="1438326" y="3207912"/>
              <a:chExt cx="5753939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438326" y="3207912"/>
                <a:ext cx="1452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Wood Mouse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648115" y="3207912"/>
                <a:ext cx="1571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European shag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162704" y="3207912"/>
                <a:ext cx="1029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Daphnia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77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A837E26-8998-B44D-83D4-8EB3F5D4C00E}"/>
              </a:ext>
            </a:extLst>
          </p:cNvPr>
          <p:cNvSpPr/>
          <p:nvPr/>
        </p:nvSpPr>
        <p:spPr>
          <a:xfrm>
            <a:off x="249838" y="679224"/>
            <a:ext cx="8787063" cy="14584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15D281-3EC9-8143-B478-BAF80F771B42}"/>
              </a:ext>
            </a:extLst>
          </p:cNvPr>
          <p:cNvSpPr txBox="1"/>
          <p:nvPr/>
        </p:nvSpPr>
        <p:spPr>
          <a:xfrm>
            <a:off x="1199279" y="1055737"/>
            <a:ext cx="17241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DNA extraction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55A793-61B7-FD40-B77A-71A1C8EFACB4}"/>
              </a:ext>
            </a:extLst>
          </p:cNvPr>
          <p:cNvSpPr txBox="1"/>
          <p:nvPr/>
        </p:nvSpPr>
        <p:spPr>
          <a:xfrm>
            <a:off x="3092096" y="1055737"/>
            <a:ext cx="1595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BS Treatment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FD1C4A-EEC6-7643-ACB7-7AC45D660B57}"/>
              </a:ext>
            </a:extLst>
          </p:cNvPr>
          <p:cNvSpPr txBox="1"/>
          <p:nvPr/>
        </p:nvSpPr>
        <p:spPr>
          <a:xfrm>
            <a:off x="4828974" y="1055737"/>
            <a:ext cx="16217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PCR[5 genes]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059D7C-A6C7-644D-92F7-CD8414BE1D6C}"/>
              </a:ext>
            </a:extLst>
          </p:cNvPr>
          <p:cNvSpPr txBox="1"/>
          <p:nvPr/>
        </p:nvSpPr>
        <p:spPr>
          <a:xfrm>
            <a:off x="3537565" y="1576752"/>
            <a:ext cx="1595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Barcode mice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F50789F-7D65-C944-BA57-74623FB2D5D2}"/>
              </a:ext>
            </a:extLst>
          </p:cNvPr>
          <p:cNvSpPr/>
          <p:nvPr/>
        </p:nvSpPr>
        <p:spPr>
          <a:xfrm>
            <a:off x="4680169" y="1142617"/>
            <a:ext cx="212745" cy="212748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3BE588-23A3-2047-99FE-49F1D39A47D0}"/>
              </a:ext>
            </a:extLst>
          </p:cNvPr>
          <p:cNvSpPr txBox="1"/>
          <p:nvPr/>
        </p:nvSpPr>
        <p:spPr>
          <a:xfrm>
            <a:off x="5295599" y="157675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Flongle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1891F51-8D85-1046-852C-AA5CDE14D0BD}"/>
              </a:ext>
            </a:extLst>
          </p:cNvPr>
          <p:cNvSpPr/>
          <p:nvPr/>
        </p:nvSpPr>
        <p:spPr>
          <a:xfrm>
            <a:off x="2937491" y="1142617"/>
            <a:ext cx="212745" cy="212748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453E4C6-74D1-514F-84B4-98037E4290F1}"/>
              </a:ext>
            </a:extLst>
          </p:cNvPr>
          <p:cNvSpPr/>
          <p:nvPr/>
        </p:nvSpPr>
        <p:spPr>
          <a:xfrm>
            <a:off x="3292898" y="1676332"/>
            <a:ext cx="212745" cy="212748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C4AE55-E7BA-0941-B7E7-4258DCA9786A}"/>
              </a:ext>
            </a:extLst>
          </p:cNvPr>
          <p:cNvSpPr/>
          <p:nvPr/>
        </p:nvSpPr>
        <p:spPr>
          <a:xfrm>
            <a:off x="5113082" y="1663632"/>
            <a:ext cx="212745" cy="212748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6" name="Picture 2" descr="Image result for minion onp">
            <a:extLst>
              <a:ext uri="{FF2B5EF4-FFF2-40B4-BE49-F238E27FC236}">
                <a16:creationId xmlns:a16="http://schemas.microsoft.com/office/drawing/2014/main" id="{F6835BD7-33D1-7345-8054-2FB93583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03" y="754937"/>
            <a:ext cx="2278032" cy="1336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4725D-0D9D-7842-8035-DC22E1BF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6" y="1288089"/>
            <a:ext cx="1643386" cy="7510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324290-C6F3-6F46-936E-C4E60270EB37}"/>
              </a:ext>
            </a:extLst>
          </p:cNvPr>
          <p:cNvSpPr txBox="1"/>
          <p:nvPr/>
        </p:nvSpPr>
        <p:spPr>
          <a:xfrm>
            <a:off x="2180448" y="611779"/>
            <a:ext cx="48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Mouse to sequence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D05E007-E679-FE4F-9ADA-A0A2325E903B}"/>
              </a:ext>
            </a:extLst>
          </p:cNvPr>
          <p:cNvSpPr/>
          <p:nvPr/>
        </p:nvSpPr>
        <p:spPr>
          <a:xfrm>
            <a:off x="249838" y="2549149"/>
            <a:ext cx="8657259" cy="13238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ED636D-A5D7-544F-A404-BB7F3FA25B9B}"/>
              </a:ext>
            </a:extLst>
          </p:cNvPr>
          <p:cNvSpPr txBox="1"/>
          <p:nvPr/>
        </p:nvSpPr>
        <p:spPr>
          <a:xfrm>
            <a:off x="843577" y="2900306"/>
            <a:ext cx="4187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Bin reads [by barcode,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BLASTn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to refs]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3198AC-A99B-CA43-91E8-BBB99464F6B4}"/>
              </a:ext>
            </a:extLst>
          </p:cNvPr>
          <p:cNvSpPr txBox="1"/>
          <p:nvPr/>
        </p:nvSpPr>
        <p:spPr>
          <a:xfrm>
            <a:off x="5190580" y="2887286"/>
            <a:ext cx="36361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Est %meth at 75CpG[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Nanopolish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71E30-5076-4549-88A8-3F0652F1A334}"/>
              </a:ext>
            </a:extLst>
          </p:cNvPr>
          <p:cNvSpPr txBox="1"/>
          <p:nvPr/>
        </p:nvSpPr>
        <p:spPr>
          <a:xfrm>
            <a:off x="1905660" y="3404856"/>
            <a:ext cx="68403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Find age predictors [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penalised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regression, Lasso, ‘leave one out’]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366C32C-6AEC-7844-BA2E-587029FACD6F}"/>
              </a:ext>
            </a:extLst>
          </p:cNvPr>
          <p:cNvSpPr/>
          <p:nvPr/>
        </p:nvSpPr>
        <p:spPr>
          <a:xfrm>
            <a:off x="5038452" y="2992516"/>
            <a:ext cx="210022" cy="186783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8F2A1A57-DF8F-0646-817D-E339E61547C8}"/>
              </a:ext>
            </a:extLst>
          </p:cNvPr>
          <p:cNvSpPr/>
          <p:nvPr/>
        </p:nvSpPr>
        <p:spPr>
          <a:xfrm>
            <a:off x="1751355" y="3502245"/>
            <a:ext cx="210022" cy="186783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B2D1C3-1ED9-9F48-ADAE-D5275AABF8BA}"/>
              </a:ext>
            </a:extLst>
          </p:cNvPr>
          <p:cNvSpPr txBox="1"/>
          <p:nvPr/>
        </p:nvSpPr>
        <p:spPr>
          <a:xfrm>
            <a:off x="2155048" y="2511049"/>
            <a:ext cx="47663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Bioinformatics to informative CPGs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8382" y="4235938"/>
            <a:ext cx="8709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24 = £420+£470+£87=£6.78 per mouse per tissue for ONP items, + BS, TAQ, primers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b="1" dirty="0"/>
              <a:t>~£10 per mouse</a:t>
            </a:r>
            <a:r>
              <a:rPr lang="en-US" dirty="0"/>
              <a:t>.  </a:t>
            </a:r>
            <a:endParaRPr lang="en-US" b="1" dirty="0"/>
          </a:p>
          <a:p>
            <a:endParaRPr lang="en-US" b="1" dirty="0"/>
          </a:p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aineniamh</a:t>
            </a:r>
            <a:r>
              <a:rPr lang="en-US" dirty="0"/>
              <a:t>/aging-mice</a:t>
            </a:r>
          </a:p>
          <a:p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59D7C-A6C7-644D-92F7-CD8414BE1D6C}"/>
              </a:ext>
            </a:extLst>
          </p:cNvPr>
          <p:cNvSpPr txBox="1"/>
          <p:nvPr/>
        </p:nvSpPr>
        <p:spPr>
          <a:xfrm>
            <a:off x="2063549" y="1571159"/>
            <a:ext cx="12367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Mix genes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366C32C-6AEC-7844-BA2E-587029FACD6F}"/>
              </a:ext>
            </a:extLst>
          </p:cNvPr>
          <p:cNvSpPr/>
          <p:nvPr/>
        </p:nvSpPr>
        <p:spPr>
          <a:xfrm>
            <a:off x="738566" y="2992516"/>
            <a:ext cx="210022" cy="186783"/>
          </a:xfrm>
          <a:prstGeom prst="rightArrow">
            <a:avLst>
              <a:gd name="adj1" fmla="val 56224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11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43" y="-448515"/>
            <a:ext cx="4790539" cy="5217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83195-508B-B449-ADCD-64ED3A371068}"/>
              </a:ext>
            </a:extLst>
          </p:cNvPr>
          <p:cNvSpPr txBox="1"/>
          <p:nvPr/>
        </p:nvSpPr>
        <p:spPr>
          <a:xfrm>
            <a:off x="314335" y="4607281"/>
            <a:ext cx="8575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LASSO penalized regression identified 10 informative </a:t>
            </a:r>
            <a:r>
              <a:rPr lang="en-US" sz="2000" dirty="0" err="1">
                <a:latin typeface="Arial"/>
                <a:cs typeface="Arial"/>
              </a:rPr>
              <a:t>CpGs</a:t>
            </a:r>
            <a:r>
              <a:rPr lang="en-US" sz="2000" dirty="0">
                <a:latin typeface="Arial"/>
                <a:cs typeface="Arial"/>
              </a:rPr>
              <a:t> with a correlation coefficient to age of 0.95 (left). </a:t>
            </a:r>
          </a:p>
          <a:p>
            <a:pPr algn="just"/>
            <a:endParaRPr lang="en-US" sz="20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Using the 10 </a:t>
            </a:r>
            <a:r>
              <a:rPr lang="en-US" sz="2000" dirty="0" err="1">
                <a:latin typeface="Arial"/>
                <a:cs typeface="Arial"/>
              </a:rPr>
              <a:t>CpGs</a:t>
            </a:r>
            <a:r>
              <a:rPr lang="en-US" sz="2000" dirty="0">
                <a:latin typeface="Arial"/>
                <a:cs typeface="Arial"/>
              </a:rPr>
              <a:t> in a regression, The Root Mean Square Error is 23, meaning we can identify mouse age to within 23 days (right).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502B6-B58E-214F-A7A4-3E7091F5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08" y="838259"/>
            <a:ext cx="1322689" cy="6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FADAF1-6BF9-C944-B87C-A86362A33CBC}"/>
              </a:ext>
            </a:extLst>
          </p:cNvPr>
          <p:cNvSpPr/>
          <p:nvPr/>
        </p:nvSpPr>
        <p:spPr>
          <a:xfrm>
            <a:off x="122993" y="169480"/>
            <a:ext cx="88564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Thanks</a:t>
            </a:r>
          </a:p>
          <a:p>
            <a:pPr algn="ctr"/>
            <a:r>
              <a:rPr lang="en-US" sz="2000" b="1" dirty="0"/>
              <a:t>Amy P (</a:t>
            </a:r>
            <a:r>
              <a:rPr lang="en-US" sz="2000" b="1" i="1" dirty="0" err="1"/>
              <a:t>Apodemus</a:t>
            </a:r>
            <a:r>
              <a:rPr lang="en-US" sz="2000" b="1" dirty="0"/>
              <a:t> system, questions, field design)</a:t>
            </a:r>
          </a:p>
          <a:p>
            <a:pPr algn="ctr"/>
            <a:r>
              <a:rPr lang="en-US" sz="2000" b="1" dirty="0"/>
              <a:t>Ricardo </a:t>
            </a:r>
            <a:r>
              <a:rPr lang="en-US" sz="2000" b="1" dirty="0" err="1"/>
              <a:t>Marioni</a:t>
            </a:r>
            <a:r>
              <a:rPr lang="en-US" sz="2000" b="1" dirty="0"/>
              <a:t> (CMVM, </a:t>
            </a:r>
            <a:r>
              <a:rPr lang="en-US" sz="2000" b="1" dirty="0" err="1"/>
              <a:t>penalised</a:t>
            </a:r>
            <a:r>
              <a:rPr lang="en-US" sz="2000" b="1" dirty="0"/>
              <a:t> regression specialist)</a:t>
            </a:r>
          </a:p>
          <a:p>
            <a:pPr algn="ctr"/>
            <a:r>
              <a:rPr lang="en-US" sz="2000" b="1" dirty="0"/>
              <a:t>Tamir Chandra (CMVM, </a:t>
            </a:r>
            <a:r>
              <a:rPr lang="en-US" sz="2000" b="1" dirty="0" err="1"/>
              <a:t>bisulphite</a:t>
            </a:r>
            <a:r>
              <a:rPr lang="en-US" sz="2000" b="1" dirty="0"/>
              <a:t> </a:t>
            </a:r>
            <a:r>
              <a:rPr lang="en-US" sz="2000" b="1" dirty="0" err="1"/>
              <a:t>seq</a:t>
            </a:r>
            <a:r>
              <a:rPr lang="en-US" sz="2000" b="1" dirty="0"/>
              <a:t> specialist)</a:t>
            </a:r>
          </a:p>
          <a:p>
            <a:pPr algn="ctr"/>
            <a:r>
              <a:rPr lang="en-US" sz="2000" b="1" dirty="0"/>
              <a:t>Andrew </a:t>
            </a:r>
            <a:r>
              <a:rPr lang="en-US" sz="2000" b="1" dirty="0" err="1"/>
              <a:t>Rambaut</a:t>
            </a:r>
            <a:r>
              <a:rPr lang="en-US" sz="2000" b="1" dirty="0"/>
              <a:t> (Minion operations)</a:t>
            </a:r>
          </a:p>
          <a:p>
            <a:pPr algn="ctr"/>
            <a:r>
              <a:rPr lang="en-US" sz="2000" b="1" dirty="0"/>
              <a:t>Josh Quick (Sequencing advice)</a:t>
            </a:r>
          </a:p>
          <a:p>
            <a:pPr algn="ctr"/>
            <a:r>
              <a:rPr lang="en-US" sz="2000" b="1" dirty="0"/>
              <a:t>Jess, Amy, </a:t>
            </a:r>
            <a:r>
              <a:rPr lang="en-US" sz="2000" b="1" dirty="0" err="1"/>
              <a:t>Saudamini</a:t>
            </a:r>
            <a:r>
              <a:rPr lang="en-US" sz="2000" b="1" dirty="0"/>
              <a:t>[AP] for samples and support</a:t>
            </a:r>
          </a:p>
          <a:p>
            <a:pPr algn="ctr"/>
            <a:endParaRPr lang="en-US" sz="2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A2618E-7589-D04A-BCE9-7C8572184023}"/>
              </a:ext>
            </a:extLst>
          </p:cNvPr>
          <p:cNvGrpSpPr/>
          <p:nvPr/>
        </p:nvGrpSpPr>
        <p:grpSpPr>
          <a:xfrm>
            <a:off x="5531723" y="5789844"/>
            <a:ext cx="4735697" cy="865529"/>
            <a:chOff x="4198579" y="5677283"/>
            <a:chExt cx="4735697" cy="8655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762918-8AEA-E447-AE83-7499E7F399A0}"/>
                </a:ext>
              </a:extLst>
            </p:cNvPr>
            <p:cNvGrpSpPr/>
            <p:nvPr/>
          </p:nvGrpSpPr>
          <p:grpSpPr>
            <a:xfrm>
              <a:off x="4198579" y="5677283"/>
              <a:ext cx="951257" cy="749812"/>
              <a:chOff x="2531398" y="2352463"/>
              <a:chExt cx="951257" cy="74981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7DC0E0-5E3B-A345-A214-E7CFEC968AC1}"/>
                  </a:ext>
                </a:extLst>
              </p:cNvPr>
              <p:cNvSpPr txBox="1"/>
              <p:nvPr/>
            </p:nvSpPr>
            <p:spPr>
              <a:xfrm>
                <a:off x="2801409" y="2352463"/>
                <a:ext cx="410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90"/>
                    </a:solidFill>
                    <a:latin typeface="Telugu MN" panose="02020600050405020304" pitchFamily="18" charset="0"/>
                    <a:ea typeface="Arial Unicode MS" panose="020B0604020202020204" pitchFamily="34" charset="-128"/>
                    <a:cs typeface="Telugu MN" panose="02020600050405020304" pitchFamily="18" charset="0"/>
                  </a:rPr>
                  <a:t>H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19877-BEED-F44D-BEF5-0CB6E563154A}"/>
                  </a:ext>
                </a:extLst>
              </p:cNvPr>
              <p:cNvSpPr txBox="1"/>
              <p:nvPr/>
            </p:nvSpPr>
            <p:spPr>
              <a:xfrm>
                <a:off x="2531398" y="2629868"/>
                <a:ext cx="410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90"/>
                    </a:solidFill>
                    <a:latin typeface="Telugu MN" panose="02020600050405020304" pitchFamily="18" charset="0"/>
                    <a:ea typeface="Arial Unicode MS" panose="020B0604020202020204" pitchFamily="34" charset="-128"/>
                    <a:cs typeface="Telugu MN" panose="02020600050405020304" pitchFamily="18" charset="0"/>
                  </a:rPr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93F56D-6AFB-AA4B-8383-EE1FD34C5E49}"/>
                  </a:ext>
                </a:extLst>
              </p:cNvPr>
              <p:cNvSpPr txBox="1"/>
              <p:nvPr/>
            </p:nvSpPr>
            <p:spPr>
              <a:xfrm>
                <a:off x="3071964" y="2629868"/>
                <a:ext cx="410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90"/>
                    </a:solidFill>
                    <a:latin typeface="Telugu MN" panose="02020600050405020304" pitchFamily="18" charset="0"/>
                    <a:ea typeface="Arial Unicode MS" panose="020B0604020202020204" pitchFamily="34" charset="-128"/>
                    <a:cs typeface="Telugu MN" panose="02020600050405020304" pitchFamily="18" charset="0"/>
                  </a:rPr>
                  <a:t>H</a:t>
                </a:r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A6A6F8DA-F491-E64E-BFF1-B641BA688CDD}"/>
                  </a:ext>
                </a:extLst>
              </p:cNvPr>
              <p:cNvSpPr/>
              <p:nvPr/>
            </p:nvSpPr>
            <p:spPr>
              <a:xfrm rot="5400000" flipV="1">
                <a:off x="3124169" y="2737179"/>
                <a:ext cx="36000" cy="125999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E97E88D1-95D3-4F48-9727-9A1EDEDDA7ED}"/>
                  </a:ext>
                </a:extLst>
              </p:cNvPr>
              <p:cNvSpPr/>
              <p:nvPr/>
            </p:nvSpPr>
            <p:spPr>
              <a:xfrm>
                <a:off x="2988754" y="2886278"/>
                <a:ext cx="36000" cy="215997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352A3AAA-8ED0-504F-AA39-DB97374120DA}"/>
                  </a:ext>
                </a:extLst>
              </p:cNvPr>
              <p:cNvSpPr/>
              <p:nvPr/>
            </p:nvSpPr>
            <p:spPr>
              <a:xfrm rot="16200000" flipH="1" flipV="1">
                <a:off x="2853886" y="2737179"/>
                <a:ext cx="36000" cy="125999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2E75EEC4-6212-1447-B67B-1689EA690EA8}"/>
                  </a:ext>
                </a:extLst>
              </p:cNvPr>
              <p:cNvSpPr/>
              <p:nvPr/>
            </p:nvSpPr>
            <p:spPr>
              <a:xfrm flipH="1" flipV="1">
                <a:off x="2988754" y="2577806"/>
                <a:ext cx="36000" cy="125999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DB5BBB-87F1-514F-BF82-4C8A4A8074C4}"/>
                  </a:ext>
                </a:extLst>
              </p:cNvPr>
              <p:cNvSpPr txBox="1"/>
              <p:nvPr/>
            </p:nvSpPr>
            <p:spPr>
              <a:xfrm>
                <a:off x="2801682" y="2636799"/>
                <a:ext cx="410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90"/>
                    </a:solidFill>
                    <a:latin typeface="Telugu MN" panose="02020600050405020304" pitchFamily="18" charset="0"/>
                    <a:ea typeface="Arial Unicode MS" panose="020B0604020202020204" pitchFamily="34" charset="-128"/>
                    <a:cs typeface="Telugu MN" panose="02020600050405020304" pitchFamily="18" charset="0"/>
                  </a:rPr>
                  <a:t>C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AECAC-D66D-9E48-ACB0-F5D81A26FE7B}"/>
                </a:ext>
              </a:extLst>
            </p:cNvPr>
            <p:cNvSpPr txBox="1"/>
            <p:nvPr/>
          </p:nvSpPr>
          <p:spPr>
            <a:xfrm>
              <a:off x="4652057" y="6173480"/>
              <a:ext cx="4282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elugu MN" panose="02020600050405020304" pitchFamily="18" charset="0"/>
                  <a:ea typeface="Arial Unicode MS" panose="020B0604020202020204" pitchFamily="34" charset="-128"/>
                  <a:cs typeface="Telugu MN" panose="02020600050405020304" pitchFamily="18" charset="0"/>
                </a:rPr>
                <a:t>Epigenetic Clocks for All!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76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93F8D3-2AC9-434D-9CF3-18B47E39D582}"/>
              </a:ext>
            </a:extLst>
          </p:cNvPr>
          <p:cNvSpPr txBox="1"/>
          <p:nvPr/>
        </p:nvSpPr>
        <p:spPr>
          <a:xfrm>
            <a:off x="-16613" y="4161545"/>
            <a:ext cx="923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ATG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GGTAAGTCAGT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GCGCCGGTAATTTAA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GGGTCA</a:t>
            </a: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/>
              <a:t>GCCCGAATTGCTAC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6269AB-9E82-B244-9A6B-2A1BDAE35C54}"/>
              </a:ext>
            </a:extLst>
          </p:cNvPr>
          <p:cNvGrpSpPr/>
          <p:nvPr/>
        </p:nvGrpSpPr>
        <p:grpSpPr>
          <a:xfrm>
            <a:off x="2733318" y="1201074"/>
            <a:ext cx="4063248" cy="2068830"/>
            <a:chOff x="3797299" y="1817370"/>
            <a:chExt cx="4557423" cy="2068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FA70A6-FDC3-8F46-AC4F-C5AE63AA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7299" y="1817370"/>
              <a:ext cx="4557423" cy="206883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9E8791-532D-274B-86C6-FB8A76469D67}"/>
                </a:ext>
              </a:extLst>
            </p:cNvPr>
            <p:cNvSpPr/>
            <p:nvPr/>
          </p:nvSpPr>
          <p:spPr>
            <a:xfrm>
              <a:off x="5905500" y="1958340"/>
              <a:ext cx="685800" cy="548640"/>
            </a:xfrm>
            <a:prstGeom prst="ellips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9DE21E-B998-C24E-BF33-C0988A3CEB30}"/>
              </a:ext>
            </a:extLst>
          </p:cNvPr>
          <p:cNvSpPr txBox="1"/>
          <p:nvPr/>
        </p:nvSpPr>
        <p:spPr>
          <a:xfrm>
            <a:off x="1836801" y="178416"/>
            <a:ext cx="5856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Methylation-based biomarkers of age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BF6156-FCB0-FE43-9AA2-AE5E2BD32235}"/>
              </a:ext>
            </a:extLst>
          </p:cNvPr>
          <p:cNvGrpSpPr/>
          <p:nvPr/>
        </p:nvGrpSpPr>
        <p:grpSpPr>
          <a:xfrm>
            <a:off x="567191" y="3734875"/>
            <a:ext cx="592912" cy="478132"/>
            <a:chOff x="654516" y="889686"/>
            <a:chExt cx="790549" cy="478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9C0762-1F9B-564B-A622-973A8439C84C}"/>
                </a:ext>
              </a:extLst>
            </p:cNvPr>
            <p:cNvSpPr txBox="1"/>
            <p:nvPr/>
          </p:nvSpPr>
          <p:spPr>
            <a:xfrm>
              <a:off x="654516" y="889686"/>
              <a:ext cx="79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</a:t>
              </a:r>
              <a:r>
                <a:rPr lang="en-US" i="1" baseline="-25000" dirty="0"/>
                <a:t>p</a:t>
              </a:r>
              <a:r>
                <a:rPr lang="en-US" i="1" dirty="0"/>
                <a:t>G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771EF68-2318-724F-869C-3587E011E857}"/>
                </a:ext>
              </a:extLst>
            </p:cNvPr>
            <p:cNvSpPr/>
            <p:nvPr/>
          </p:nvSpPr>
          <p:spPr>
            <a:xfrm rot="5400000">
              <a:off x="891536" y="1219494"/>
              <a:ext cx="91440" cy="2052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462465-36E1-BD42-A5C5-A20CA87983BD}"/>
              </a:ext>
            </a:extLst>
          </p:cNvPr>
          <p:cNvGrpSpPr/>
          <p:nvPr/>
        </p:nvGrpSpPr>
        <p:grpSpPr>
          <a:xfrm>
            <a:off x="2618904" y="3734875"/>
            <a:ext cx="592912" cy="478132"/>
            <a:chOff x="356615" y="889686"/>
            <a:chExt cx="790549" cy="4781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EA7B36-C436-DB4A-A673-471ADEF1AA2E}"/>
                </a:ext>
              </a:extLst>
            </p:cNvPr>
            <p:cNvSpPr txBox="1"/>
            <p:nvPr/>
          </p:nvSpPr>
          <p:spPr>
            <a:xfrm>
              <a:off x="356615" y="889686"/>
              <a:ext cx="79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</a:t>
              </a:r>
              <a:r>
                <a:rPr lang="en-US" i="1" baseline="-25000" dirty="0"/>
                <a:t>p</a:t>
              </a:r>
              <a:r>
                <a:rPr lang="en-US" i="1" dirty="0"/>
                <a:t>G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D5DE0025-9ABF-C940-8E74-B52FE25069D9}"/>
                </a:ext>
              </a:extLst>
            </p:cNvPr>
            <p:cNvSpPr/>
            <p:nvPr/>
          </p:nvSpPr>
          <p:spPr>
            <a:xfrm rot="5400000">
              <a:off x="577956" y="1219494"/>
              <a:ext cx="91440" cy="2052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D9AD4D-8142-6C48-94C3-3359A49A8ED2}"/>
              </a:ext>
            </a:extLst>
          </p:cNvPr>
          <p:cNvGrpSpPr/>
          <p:nvPr/>
        </p:nvGrpSpPr>
        <p:grpSpPr>
          <a:xfrm>
            <a:off x="5347970" y="3734875"/>
            <a:ext cx="592912" cy="478132"/>
            <a:chOff x="356615" y="889686"/>
            <a:chExt cx="790549" cy="4781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94F1CE-D0D7-2747-A9BB-00C7A6321E3F}"/>
                </a:ext>
              </a:extLst>
            </p:cNvPr>
            <p:cNvSpPr txBox="1"/>
            <p:nvPr/>
          </p:nvSpPr>
          <p:spPr>
            <a:xfrm>
              <a:off x="356615" y="889686"/>
              <a:ext cx="79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</a:t>
              </a:r>
              <a:r>
                <a:rPr lang="en-US" i="1" baseline="-25000" dirty="0"/>
                <a:t>p</a:t>
              </a:r>
              <a:r>
                <a:rPr lang="en-US" i="1" dirty="0"/>
                <a:t>G</a:t>
              </a:r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078C0550-AF66-0D4F-AF56-5136CB58DFC9}"/>
                </a:ext>
              </a:extLst>
            </p:cNvPr>
            <p:cNvSpPr/>
            <p:nvPr/>
          </p:nvSpPr>
          <p:spPr>
            <a:xfrm rot="5400000">
              <a:off x="577956" y="1219494"/>
              <a:ext cx="91440" cy="2052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DC70BC-86DE-FA47-80BE-8C9E051B424B}"/>
              </a:ext>
            </a:extLst>
          </p:cNvPr>
          <p:cNvGrpSpPr/>
          <p:nvPr/>
        </p:nvGrpSpPr>
        <p:grpSpPr>
          <a:xfrm>
            <a:off x="6602219" y="3734875"/>
            <a:ext cx="592912" cy="478132"/>
            <a:chOff x="356615" y="889686"/>
            <a:chExt cx="790549" cy="4781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BCDCE82-D023-3B43-91D4-9800C8F59EB4}"/>
                </a:ext>
              </a:extLst>
            </p:cNvPr>
            <p:cNvSpPr txBox="1"/>
            <p:nvPr/>
          </p:nvSpPr>
          <p:spPr>
            <a:xfrm>
              <a:off x="356615" y="889686"/>
              <a:ext cx="79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</a:t>
              </a:r>
              <a:r>
                <a:rPr lang="en-US" i="1" baseline="-25000" dirty="0"/>
                <a:t>p</a:t>
              </a:r>
              <a:r>
                <a:rPr lang="en-US" i="1" dirty="0"/>
                <a:t>G</a:t>
              </a:r>
            </a:p>
          </p:txBody>
        </p: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D47468D7-8F6A-314E-A692-C36DC1D01DA9}"/>
                </a:ext>
              </a:extLst>
            </p:cNvPr>
            <p:cNvSpPr/>
            <p:nvPr/>
          </p:nvSpPr>
          <p:spPr>
            <a:xfrm rot="5400000">
              <a:off x="577956" y="1219494"/>
              <a:ext cx="91440" cy="2052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4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EF2404F-2DE0-1945-A04D-0990C4E5C04A}"/>
              </a:ext>
            </a:extLst>
          </p:cNvPr>
          <p:cNvSpPr txBox="1"/>
          <p:nvPr/>
        </p:nvSpPr>
        <p:spPr>
          <a:xfrm>
            <a:off x="714375" y="15127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ATGCGGTAAGTCAGTCGCGCCGGTAATTTAACGGGTCACGCCCGAATTGCTACGGTCAAATTCG</a:t>
            </a:r>
            <a:r>
              <a:rPr lang="en-US" sz="2000" dirty="0">
                <a:solidFill>
                  <a:srgbClr val="00B0F0"/>
                </a:solidFill>
              </a:rPr>
              <a:t>C</a:t>
            </a:r>
            <a:r>
              <a:rPr lang="en-US" sz="2000" dirty="0"/>
              <a:t>GGATGCA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D5C7FE-9C39-AA47-86EB-A99A5AC9E962}"/>
              </a:ext>
            </a:extLst>
          </p:cNvPr>
          <p:cNvSpPr txBox="1"/>
          <p:nvPr/>
        </p:nvSpPr>
        <p:spPr>
          <a:xfrm>
            <a:off x="714375" y="355582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ATGCGGTAAGTCAGTCGCGCCGGTAATTTAACGGGTCACGCCCGAATTGCTACGGTCAAATTCGCGGATGCA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BC6CD-EF18-E84E-BA76-1D2825DC130E}"/>
              </a:ext>
            </a:extLst>
          </p:cNvPr>
          <p:cNvSpPr txBox="1"/>
          <p:nvPr/>
        </p:nvSpPr>
        <p:spPr>
          <a:xfrm>
            <a:off x="714375" y="696037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ATGCGGTAAGTCAGTCGCGCCGGTAATTTAACGGGTCACGCCCGAATTGCTACGGTCAAATTCGCGGATGCA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E78E6B-FD00-6547-AE13-1B4C0495E91A}"/>
              </a:ext>
            </a:extLst>
          </p:cNvPr>
          <p:cNvSpPr txBox="1"/>
          <p:nvPr/>
        </p:nvSpPr>
        <p:spPr>
          <a:xfrm>
            <a:off x="714375" y="1036492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ATGCGGTAAGTCAGTCGCGCCGGTAATTTAACGGGTCACGCCCGAATTGCTACGGTCAAATTCGCGGATGCA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19E85F-BBE8-0240-B046-F897B3AF03DA}"/>
              </a:ext>
            </a:extLst>
          </p:cNvPr>
          <p:cNvSpPr txBox="1"/>
          <p:nvPr/>
        </p:nvSpPr>
        <p:spPr>
          <a:xfrm>
            <a:off x="714375" y="1376947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GGTAAGTCAGTCGCGCCGGTAATTTAACGGGTCACGCCCGAATTGCTACGGTCAAATTCGCGGATGCA</a:t>
            </a:r>
            <a:endParaRPr lang="en-US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AB1AAC2-0E66-104E-A7B6-826F4FF9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661" y="527438"/>
            <a:ext cx="764112" cy="79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E79D3-0E6A-4C49-B111-6ABABF9F8321}"/>
              </a:ext>
            </a:extLst>
          </p:cNvPr>
          <p:cNvSpPr txBox="1"/>
          <p:nvPr/>
        </p:nvSpPr>
        <p:spPr>
          <a:xfrm>
            <a:off x="674370" y="1986198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ATGCGGTAAGTCAGTCGCGCCGGTAATTTAACGGGTCACGCCCGAATTGCTACGGTCAAATTCG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AE006-0BA6-DA4B-93C0-68A576EC3C23}"/>
              </a:ext>
            </a:extLst>
          </p:cNvPr>
          <p:cNvSpPr txBox="1"/>
          <p:nvPr/>
        </p:nvSpPr>
        <p:spPr>
          <a:xfrm>
            <a:off x="674370" y="2326653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ATGCGGTAAGTCAGTCGCGCCGGTAATTTAACGGGTCACGCCCGAATTGCTACGGTCAAATTCG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5BD1-BCBC-9C46-989E-AC9CEED4B227}"/>
              </a:ext>
            </a:extLst>
          </p:cNvPr>
          <p:cNvSpPr txBox="1"/>
          <p:nvPr/>
        </p:nvSpPr>
        <p:spPr>
          <a:xfrm>
            <a:off x="674370" y="2667108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GGTAAGTCAGTCGCGCCGGTAATTTAACGGGTCACGCCCGAATTGCTACGGTCAAATTCG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05588-19F5-F84C-A1FC-53CFC39BC245}"/>
              </a:ext>
            </a:extLst>
          </p:cNvPr>
          <p:cNvSpPr txBox="1"/>
          <p:nvPr/>
        </p:nvSpPr>
        <p:spPr>
          <a:xfrm>
            <a:off x="674370" y="3007563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85248-E44F-094E-A0E8-F2E9FCD365C3}"/>
              </a:ext>
            </a:extLst>
          </p:cNvPr>
          <p:cNvSpPr txBox="1"/>
          <p:nvPr/>
        </p:nvSpPr>
        <p:spPr>
          <a:xfrm>
            <a:off x="674370" y="3348018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GGTAATTTAACGGGTCACGCCCGAATTGCTACGGTCAAATTCGCGGATGCA</a:t>
            </a:r>
            <a:endParaRPr lang="en-US" sz="20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E6F595-7563-7747-9873-67C62E17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2557485"/>
            <a:ext cx="508635" cy="678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2D63BB-1460-874B-8DA6-D67365F201D6}"/>
              </a:ext>
            </a:extLst>
          </p:cNvPr>
          <p:cNvSpPr txBox="1"/>
          <p:nvPr/>
        </p:nvSpPr>
        <p:spPr>
          <a:xfrm>
            <a:off x="674371" y="3929621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ATGCGGTAAGTCAGTCGCGCCGGTAATTTAACGGGTCA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6F659-599B-1442-902E-4CCE6AE19E6A}"/>
              </a:ext>
            </a:extLst>
          </p:cNvPr>
          <p:cNvSpPr txBox="1"/>
          <p:nvPr/>
        </p:nvSpPr>
        <p:spPr>
          <a:xfrm>
            <a:off x="674371" y="4270076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CA2C7-9BBE-FC47-81CB-30897E11AD17}"/>
              </a:ext>
            </a:extLst>
          </p:cNvPr>
          <p:cNvSpPr txBox="1"/>
          <p:nvPr/>
        </p:nvSpPr>
        <p:spPr>
          <a:xfrm>
            <a:off x="674371" y="4610531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3041A-F6EB-A442-8B3D-03E064DDBA2B}"/>
              </a:ext>
            </a:extLst>
          </p:cNvPr>
          <p:cNvSpPr txBox="1"/>
          <p:nvPr/>
        </p:nvSpPr>
        <p:spPr>
          <a:xfrm>
            <a:off x="674371" y="4950986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1C12E-A18C-4F4C-B003-AC741CC8220E}"/>
              </a:ext>
            </a:extLst>
          </p:cNvPr>
          <p:cNvSpPr txBox="1"/>
          <p:nvPr/>
        </p:nvSpPr>
        <p:spPr>
          <a:xfrm>
            <a:off x="674371" y="5291441"/>
            <a:ext cx="1031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GGTAAGTCAGTCGCGC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GGTAATTTAACGGGTCACGCCCGAATTGCTACGGTCAAATTCG</a:t>
            </a:r>
            <a:r>
              <a:rPr lang="en-US" sz="2000">
                <a:solidFill>
                  <a:srgbClr val="00B0F0"/>
                </a:solidFill>
              </a:rPr>
              <a:t>C</a:t>
            </a:r>
            <a:r>
              <a:rPr lang="en-US" sz="2000"/>
              <a:t>GGATGCA</a:t>
            </a:r>
            <a:endParaRPr lang="en-US" sz="2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620E3D8-A18F-5945-8528-85CDF8B5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8" y="4446999"/>
            <a:ext cx="473020" cy="8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00691" y="1238930"/>
            <a:ext cx="3308026" cy="2417831"/>
            <a:chOff x="1793621" y="1868732"/>
            <a:chExt cx="3308026" cy="241783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5734531-123A-A640-96FC-C7E2DAAC70AB}"/>
                </a:ext>
              </a:extLst>
            </p:cNvPr>
            <p:cNvSpPr/>
            <p:nvPr/>
          </p:nvSpPr>
          <p:spPr>
            <a:xfrm rot="20678570">
              <a:off x="2418297" y="2214227"/>
              <a:ext cx="2683350" cy="1340864"/>
            </a:xfrm>
            <a:custGeom>
              <a:avLst/>
              <a:gdLst>
                <a:gd name="connsiteX0" fmla="*/ 0 w 2084832"/>
                <a:gd name="connsiteY0" fmla="*/ 1444752 h 1444752"/>
                <a:gd name="connsiteX1" fmla="*/ 429768 w 2084832"/>
                <a:gd name="connsiteY1" fmla="*/ 731520 h 1444752"/>
                <a:gd name="connsiteX2" fmla="*/ 2084832 w 2084832"/>
                <a:gd name="connsiteY2" fmla="*/ 0 h 1444752"/>
                <a:gd name="connsiteX3" fmla="*/ 2084832 w 2084832"/>
                <a:gd name="connsiteY3" fmla="*/ 0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4832" h="1444752">
                  <a:moveTo>
                    <a:pt x="0" y="1444752"/>
                  </a:moveTo>
                  <a:cubicBezTo>
                    <a:pt x="41148" y="1208532"/>
                    <a:pt x="82296" y="972312"/>
                    <a:pt x="429768" y="731520"/>
                  </a:cubicBezTo>
                  <a:cubicBezTo>
                    <a:pt x="777240" y="490728"/>
                    <a:pt x="2084832" y="0"/>
                    <a:pt x="2084832" y="0"/>
                  </a:cubicBezTo>
                  <a:lnTo>
                    <a:pt x="2084832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32D4C-F034-4740-90CF-23941FCE4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680" y="1868732"/>
              <a:ext cx="0" cy="20310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BB9357-128A-6F45-B36C-0FF3C018045E}"/>
                </a:ext>
              </a:extLst>
            </p:cNvPr>
            <p:cNvCxnSpPr>
              <a:cxnSpLocks/>
            </p:cNvCxnSpPr>
            <p:nvPr/>
          </p:nvCxnSpPr>
          <p:spPr>
            <a:xfrm>
              <a:off x="2619679" y="3934641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1264D7-4B40-0243-88C5-2B7CA10D8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679" y="3872186"/>
              <a:ext cx="1919979" cy="27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606B99-D12A-3C49-AE40-3D0645FBDB56}"/>
                </a:ext>
              </a:extLst>
            </p:cNvPr>
            <p:cNvSpPr txBox="1"/>
            <p:nvPr/>
          </p:nvSpPr>
          <p:spPr>
            <a:xfrm>
              <a:off x="2627139" y="3948009"/>
              <a:ext cx="18452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Chronological 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37E704-2B02-184B-BB5B-1399B34A060F}"/>
                </a:ext>
              </a:extLst>
            </p:cNvPr>
            <p:cNvSpPr txBox="1"/>
            <p:nvPr/>
          </p:nvSpPr>
          <p:spPr>
            <a:xfrm rot="16200000">
              <a:off x="1128370" y="2537322"/>
              <a:ext cx="20383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%methylation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[Epigenetic Age]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44289" y="149724"/>
            <a:ext cx="812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change methylation is proportional to change in 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ADF42-3566-F149-99FD-9C94117382FD}"/>
              </a:ext>
            </a:extLst>
          </p:cNvPr>
          <p:cNvSpPr txBox="1"/>
          <p:nvPr/>
        </p:nvSpPr>
        <p:spPr>
          <a:xfrm>
            <a:off x="5173049" y="1944136"/>
            <a:ext cx="2710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Humans +/- a few years</a:t>
            </a:r>
          </a:p>
          <a:p>
            <a:endParaRPr lang="en-US" sz="2000" b="1" dirty="0"/>
          </a:p>
          <a:p>
            <a:r>
              <a:rPr lang="en-US" sz="2000" b="1" dirty="0"/>
              <a:t>Mice +/- 3 weeks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048" y="3644667"/>
            <a:ext cx="8696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These epigenetic clocks seem to also estimate age acceleration; and this predicts all-cause mortality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96902" y="1186236"/>
            <a:ext cx="1686290" cy="921367"/>
            <a:chOff x="2896902" y="1377736"/>
            <a:chExt cx="1686290" cy="921367"/>
          </a:xfrm>
        </p:grpSpPr>
        <p:sp>
          <p:nvSpPr>
            <p:cNvPr id="12" name="TextBox 11"/>
            <p:cNvSpPr txBox="1"/>
            <p:nvPr/>
          </p:nvSpPr>
          <p:spPr>
            <a:xfrm>
              <a:off x="2896902" y="1377736"/>
              <a:ext cx="13633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Age acceleration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4140085" y="1612326"/>
              <a:ext cx="125734" cy="125734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292485" y="1764726"/>
              <a:ext cx="125734" cy="125734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656360" y="2173369"/>
              <a:ext cx="125734" cy="125734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457458" y="1602751"/>
              <a:ext cx="125734" cy="125734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78555" y="1417228"/>
            <a:ext cx="1522493" cy="1768383"/>
            <a:chOff x="3578555" y="1973403"/>
            <a:chExt cx="1522493" cy="1768383"/>
          </a:xfrm>
        </p:grpSpPr>
        <p:sp>
          <p:nvSpPr>
            <p:cNvPr id="13" name="TextBox 12"/>
            <p:cNvSpPr txBox="1"/>
            <p:nvPr/>
          </p:nvSpPr>
          <p:spPr>
            <a:xfrm>
              <a:off x="3578555" y="3157011"/>
              <a:ext cx="13694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Age deceleration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444885" y="2369826"/>
              <a:ext cx="125734" cy="125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975314" y="1973403"/>
              <a:ext cx="125734" cy="125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97285" y="2522226"/>
              <a:ext cx="125734" cy="125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40085" y="2647960"/>
              <a:ext cx="125734" cy="125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8155" y="4263778"/>
            <a:ext cx="869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Age acceleration is associated with lifestyle factors, infection [stress factors]</a:t>
            </a:r>
          </a:p>
        </p:txBody>
      </p:sp>
    </p:spTree>
    <p:extLst>
      <p:ext uri="{BB962C8B-B14F-4D97-AF65-F5344CB8AC3E}">
        <p14:creationId xmlns:p14="http://schemas.microsoft.com/office/powerpoint/2010/main" val="33628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544289" y="149724"/>
            <a:ext cx="8121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change methylation is proportional to change in age</a:t>
            </a:r>
          </a:p>
          <a:p>
            <a:pPr algn="ctr"/>
            <a:r>
              <a:rPr lang="en-US" sz="2400" b="1" dirty="0"/>
              <a:t>[at some </a:t>
            </a:r>
            <a:r>
              <a:rPr lang="en-US" sz="2400" b="1" dirty="0" err="1"/>
              <a:t>CpGs</a:t>
            </a:r>
            <a:r>
              <a:rPr lang="en-US" sz="2400" b="1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048" y="1151562"/>
            <a:ext cx="86969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How do you identify informative </a:t>
            </a:r>
            <a:r>
              <a:rPr lang="en-US" sz="2000" dirty="0" err="1"/>
              <a:t>CpGs</a:t>
            </a:r>
            <a:r>
              <a:rPr lang="en-US" sz="2000" dirty="0"/>
              <a:t>? Two steps:</a:t>
            </a:r>
          </a:p>
          <a:p>
            <a:endParaRPr lang="en-US" sz="2000" dirty="0"/>
          </a:p>
          <a:p>
            <a:pPr marL="457200" indent="-457200" algn="ctr">
              <a:buAutoNum type="arabicParenBoth"/>
            </a:pPr>
            <a:r>
              <a:rPr lang="en-US" sz="2000" dirty="0"/>
              <a:t>Detect methylation</a:t>
            </a:r>
          </a:p>
          <a:p>
            <a:pPr marL="457200" indent="-457200" algn="ctr">
              <a:buAutoNum type="arabicParenBoth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Nanopore</a:t>
            </a:r>
            <a:r>
              <a:rPr lang="en-US" sz="2000" dirty="0"/>
              <a:t> sequencing can detect methylated Cs (not something I have done yet)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Sequence </a:t>
            </a:r>
            <a:r>
              <a:rPr lang="en-US" sz="2000" b="1" dirty="0" err="1"/>
              <a:t>bisulphite</a:t>
            </a:r>
            <a:r>
              <a:rPr lang="en-US" sz="2000" b="1" dirty="0"/>
              <a:t> treated DNA (because any unmethylated C is converted to U)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/>
              <a:t>(2) Identify </a:t>
            </a:r>
            <a:r>
              <a:rPr lang="en-US" sz="2000" dirty="0" err="1"/>
              <a:t>CpGs</a:t>
            </a:r>
            <a:r>
              <a:rPr lang="en-US" sz="2000" dirty="0"/>
              <a:t> that are correlated with age</a:t>
            </a:r>
          </a:p>
          <a:p>
            <a:pPr algn="ctr"/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If working on a new organisms, you will need a whole genome approach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Or</a:t>
            </a:r>
            <a:r>
              <a:rPr lang="mr-IN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36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5048" y="398926"/>
            <a:ext cx="8696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If informative </a:t>
            </a:r>
            <a:r>
              <a:rPr lang="en-US" sz="2000" dirty="0" err="1"/>
              <a:t>CpGs</a:t>
            </a:r>
            <a:r>
              <a:rPr lang="en-US" sz="2000" dirty="0"/>
              <a:t> have been identified in a closely related animal, you might successfully study the same (or nearby) </a:t>
            </a:r>
            <a:r>
              <a:rPr lang="en-US" sz="2000" dirty="0" err="1"/>
              <a:t>CpGs</a:t>
            </a:r>
            <a:r>
              <a:rPr lang="en-US" sz="2000" dirty="0"/>
              <a:t> via PCR</a:t>
            </a:r>
          </a:p>
          <a:p>
            <a:endParaRPr lang="en-US" sz="2000"/>
          </a:p>
          <a:p>
            <a:endParaRPr lang="en-US" sz="2000" dirty="0"/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2A608E03-D67B-D24C-9B51-45B37F6959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08078" y="1196650"/>
            <a:ext cx="5923403" cy="4865822"/>
          </a:xfrm>
          <a:prstGeom prst="rect">
            <a:avLst/>
          </a:prstGeom>
          <a:ln/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E735F24-DF0E-D84F-8AE1-251CE92A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7718" t="2225" r="4338" b="9604"/>
          <a:stretch>
            <a:fillRect/>
          </a:stretch>
        </p:blipFill>
        <p:spPr bwMode="auto">
          <a:xfrm>
            <a:off x="2038430" y="1310657"/>
            <a:ext cx="1899960" cy="19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9E892A-AA72-B74F-AD34-CD671EE26A3C}"/>
              </a:ext>
            </a:extLst>
          </p:cNvPr>
          <p:cNvSpPr/>
          <p:nvPr/>
        </p:nvSpPr>
        <p:spPr>
          <a:xfrm>
            <a:off x="5532120" y="4407408"/>
            <a:ext cx="1563624" cy="3200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76" y="207540"/>
            <a:ext cx="8748407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critical benefits of using a wild mouse model include the ability to: 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 wild system with &gt;30 naturally infecting parasites, social interactions, seasonality, </a:t>
            </a:r>
            <a:r>
              <a:rPr lang="en-US" dirty="0" err="1"/>
              <a:t>neighbours</a:t>
            </a:r>
            <a:r>
              <a:rPr lang="en-US" dirty="0"/>
              <a:t>, </a:t>
            </a:r>
            <a:r>
              <a:rPr lang="en-US" dirty="0" err="1"/>
              <a:t>reproducton</a:t>
            </a:r>
            <a:r>
              <a:rPr lang="en-US" dirty="0"/>
              <a:t>, immune responses and nutritional status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Conduct placebo-controlled treatment trials (in the wild and in a controlled colony, varying in, for example, anti-parasitic drugs or nutritional supplementation) that are not feasible in human studies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conduct longitudinal sampling of hundreds of mice; across whole lifespans, </a:t>
            </a:r>
            <a:r>
              <a:rPr lang="en-US" dirty="0" err="1"/>
              <a:t>incl</a:t>
            </a:r>
            <a:r>
              <a:rPr lang="en-US" dirty="0"/>
              <a:t> before and after treatment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99D2D0-5D63-1048-9733-2C2D722D12FC}"/>
              </a:ext>
            </a:extLst>
          </p:cNvPr>
          <p:cNvGrpSpPr>
            <a:grpSpLocks noChangeAspect="1"/>
          </p:cNvGrpSpPr>
          <p:nvPr/>
        </p:nvGrpSpPr>
        <p:grpSpPr>
          <a:xfrm>
            <a:off x="1387313" y="5034685"/>
            <a:ext cx="2229958" cy="3276001"/>
            <a:chOff x="2040923" y="1476028"/>
            <a:chExt cx="3252213" cy="477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CE1840-70EF-874E-811A-1AA445D7B752}"/>
                </a:ext>
              </a:extLst>
            </p:cNvPr>
            <p:cNvGrpSpPr/>
            <p:nvPr/>
          </p:nvGrpSpPr>
          <p:grpSpPr>
            <a:xfrm>
              <a:off x="2040923" y="1476028"/>
              <a:ext cx="3252213" cy="4777784"/>
              <a:chOff x="213743" y="1476028"/>
              <a:chExt cx="3252213" cy="477778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257A1E6-BB7C-9B4D-921C-18EB77E31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4923" y="1476028"/>
                <a:ext cx="2697048" cy="2310137"/>
              </a:xfrm>
              <a:prstGeom prst="rect">
                <a:avLst/>
              </a:prstGeom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62016-CCB9-AD4D-8C66-C5F410CB9023}"/>
                  </a:ext>
                </a:extLst>
              </p:cNvPr>
              <p:cNvSpPr txBox="1"/>
              <p:nvPr/>
            </p:nvSpPr>
            <p:spPr>
              <a:xfrm>
                <a:off x="213743" y="5792147"/>
                <a:ext cx="325221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Field sites: Scotland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7D7728-3CC3-2F41-ADDA-B354E7B91694}"/>
                </a:ext>
              </a:extLst>
            </p:cNvPr>
            <p:cNvSpPr/>
            <p:nvPr/>
          </p:nvSpPr>
          <p:spPr>
            <a:xfrm rot="873377">
              <a:off x="3053906" y="2401929"/>
              <a:ext cx="308263" cy="315019"/>
            </a:xfrm>
            <a:prstGeom prst="rect">
              <a:avLst/>
            </a:prstGeom>
            <a:solidFill>
              <a:srgbClr val="FFFF00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24" descr="DSCN0963">
            <a:extLst>
              <a:ext uri="{FF2B5EF4-FFF2-40B4-BE49-F238E27FC236}">
                <a16:creationId xmlns:a16="http://schemas.microsoft.com/office/drawing/2014/main" id="{BB6F9525-C554-4C42-9964-2D0A1443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9637" y="2915435"/>
            <a:ext cx="1510879" cy="19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A3D1281-4D09-FD4A-92C3-B0E34BF6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7718" t="2225" r="4338" b="9604"/>
          <a:stretch>
            <a:fillRect/>
          </a:stretch>
        </p:blipFill>
        <p:spPr bwMode="auto">
          <a:xfrm>
            <a:off x="3085429" y="2897435"/>
            <a:ext cx="1899960" cy="19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69EAED-8CDD-FE4F-96D1-F639B023D6C9}"/>
              </a:ext>
            </a:extLst>
          </p:cNvPr>
          <p:cNvGrpSpPr>
            <a:grpSpLocks noChangeAspect="1"/>
          </p:cNvGrpSpPr>
          <p:nvPr/>
        </p:nvGrpSpPr>
        <p:grpSpPr>
          <a:xfrm>
            <a:off x="6744762" y="2917361"/>
            <a:ext cx="1662978" cy="1944000"/>
            <a:chOff x="7049539" y="1391573"/>
            <a:chExt cx="2396837" cy="2801867"/>
          </a:xfrm>
        </p:grpSpPr>
        <p:pic>
          <p:nvPicPr>
            <p:cNvPr id="12" name="Picture 4" descr="DSC_0056">
              <a:extLst>
                <a:ext uri="{FF2B5EF4-FFF2-40B4-BE49-F238E27FC236}">
                  <a16:creationId xmlns:a16="http://schemas.microsoft.com/office/drawing/2014/main" id="{9D18D779-F105-EB41-899A-7D6A5492A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l="42334" t="11184" r="7218"/>
            <a:stretch>
              <a:fillRect/>
            </a:stretch>
          </p:blipFill>
          <p:spPr bwMode="auto">
            <a:xfrm>
              <a:off x="7049539" y="1391573"/>
              <a:ext cx="2396837" cy="2801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241D4E-152B-5042-BDDD-768C0F6A8B43}"/>
                </a:ext>
              </a:extLst>
            </p:cNvPr>
            <p:cNvGrpSpPr/>
            <p:nvPr/>
          </p:nvGrpSpPr>
          <p:grpSpPr>
            <a:xfrm>
              <a:off x="8367222" y="1408915"/>
              <a:ext cx="495121" cy="942693"/>
              <a:chOff x="7140255" y="1481564"/>
              <a:chExt cx="1218522" cy="204119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C5860F5-A78F-9D4E-B43C-F9FF5300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0255" y="1481564"/>
                <a:ext cx="1218522" cy="2041196"/>
              </a:xfrm>
              <a:prstGeom prst="rect">
                <a:avLst/>
              </a:prstGeom>
            </p:spPr>
          </p:pic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DE4007F-E672-4449-8106-C399D45CF8C5}"/>
                  </a:ext>
                </a:extLst>
              </p:cNvPr>
              <p:cNvSpPr/>
              <p:nvPr/>
            </p:nvSpPr>
            <p:spPr>
              <a:xfrm>
                <a:off x="7877175" y="2880783"/>
                <a:ext cx="436033" cy="631296"/>
              </a:xfrm>
              <a:custGeom>
                <a:avLst/>
                <a:gdLst>
                  <a:gd name="connsiteX0" fmla="*/ 22225 w 436033"/>
                  <a:gd name="connsiteY0" fmla="*/ 8467 h 631296"/>
                  <a:gd name="connsiteX1" fmla="*/ 161925 w 436033"/>
                  <a:gd name="connsiteY1" fmla="*/ 8467 h 631296"/>
                  <a:gd name="connsiteX2" fmla="*/ 330200 w 436033"/>
                  <a:gd name="connsiteY2" fmla="*/ 14817 h 631296"/>
                  <a:gd name="connsiteX3" fmla="*/ 422275 w 436033"/>
                  <a:gd name="connsiteY3" fmla="*/ 8467 h 631296"/>
                  <a:gd name="connsiteX4" fmla="*/ 412750 w 436033"/>
                  <a:gd name="connsiteY4" fmla="*/ 33867 h 631296"/>
                  <a:gd name="connsiteX5" fmla="*/ 387350 w 436033"/>
                  <a:gd name="connsiteY5" fmla="*/ 211667 h 631296"/>
                  <a:gd name="connsiteX6" fmla="*/ 333375 w 436033"/>
                  <a:gd name="connsiteY6" fmla="*/ 411692 h 631296"/>
                  <a:gd name="connsiteX7" fmla="*/ 288925 w 436033"/>
                  <a:gd name="connsiteY7" fmla="*/ 570442 h 631296"/>
                  <a:gd name="connsiteX8" fmla="*/ 247650 w 436033"/>
                  <a:gd name="connsiteY8" fmla="*/ 618067 h 631296"/>
                  <a:gd name="connsiteX9" fmla="*/ 174625 w 436033"/>
                  <a:gd name="connsiteY9" fmla="*/ 611717 h 631296"/>
                  <a:gd name="connsiteX10" fmla="*/ 123825 w 436033"/>
                  <a:gd name="connsiteY10" fmla="*/ 500592 h 631296"/>
                  <a:gd name="connsiteX11" fmla="*/ 88900 w 436033"/>
                  <a:gd name="connsiteY11" fmla="*/ 348192 h 631296"/>
                  <a:gd name="connsiteX12" fmla="*/ 60325 w 436033"/>
                  <a:gd name="connsiteY12" fmla="*/ 211667 h 631296"/>
                  <a:gd name="connsiteX13" fmla="*/ 28575 w 436033"/>
                  <a:gd name="connsiteY13" fmla="*/ 59267 h 631296"/>
                  <a:gd name="connsiteX14" fmla="*/ 22225 w 436033"/>
                  <a:gd name="connsiteY14" fmla="*/ 8467 h 63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6033" h="631296">
                    <a:moveTo>
                      <a:pt x="22225" y="8467"/>
                    </a:moveTo>
                    <a:cubicBezTo>
                      <a:pt x="44450" y="0"/>
                      <a:pt x="110596" y="7409"/>
                      <a:pt x="161925" y="8467"/>
                    </a:cubicBezTo>
                    <a:cubicBezTo>
                      <a:pt x="213254" y="9525"/>
                      <a:pt x="286808" y="14817"/>
                      <a:pt x="330200" y="14817"/>
                    </a:cubicBezTo>
                    <a:cubicBezTo>
                      <a:pt x="373592" y="14817"/>
                      <a:pt x="408517" y="5292"/>
                      <a:pt x="422275" y="8467"/>
                    </a:cubicBezTo>
                    <a:cubicBezTo>
                      <a:pt x="436033" y="11642"/>
                      <a:pt x="418571" y="0"/>
                      <a:pt x="412750" y="33867"/>
                    </a:cubicBezTo>
                    <a:cubicBezTo>
                      <a:pt x="406929" y="67734"/>
                      <a:pt x="400579" y="148696"/>
                      <a:pt x="387350" y="211667"/>
                    </a:cubicBezTo>
                    <a:cubicBezTo>
                      <a:pt x="374121" y="274638"/>
                      <a:pt x="349779" y="351896"/>
                      <a:pt x="333375" y="411692"/>
                    </a:cubicBezTo>
                    <a:cubicBezTo>
                      <a:pt x="316971" y="471488"/>
                      <a:pt x="303213" y="536046"/>
                      <a:pt x="288925" y="570442"/>
                    </a:cubicBezTo>
                    <a:cubicBezTo>
                      <a:pt x="274638" y="604838"/>
                      <a:pt x="266700" y="611188"/>
                      <a:pt x="247650" y="618067"/>
                    </a:cubicBezTo>
                    <a:cubicBezTo>
                      <a:pt x="228600" y="624946"/>
                      <a:pt x="195262" y="631296"/>
                      <a:pt x="174625" y="611717"/>
                    </a:cubicBezTo>
                    <a:cubicBezTo>
                      <a:pt x="153988" y="592138"/>
                      <a:pt x="138112" y="544513"/>
                      <a:pt x="123825" y="500592"/>
                    </a:cubicBezTo>
                    <a:cubicBezTo>
                      <a:pt x="109538" y="456671"/>
                      <a:pt x="99483" y="396346"/>
                      <a:pt x="88900" y="348192"/>
                    </a:cubicBezTo>
                    <a:cubicBezTo>
                      <a:pt x="78317" y="300038"/>
                      <a:pt x="70379" y="259821"/>
                      <a:pt x="60325" y="211667"/>
                    </a:cubicBezTo>
                    <a:cubicBezTo>
                      <a:pt x="50271" y="163513"/>
                      <a:pt x="34925" y="94721"/>
                      <a:pt x="28575" y="59267"/>
                    </a:cubicBezTo>
                    <a:cubicBezTo>
                      <a:pt x="22225" y="23813"/>
                      <a:pt x="0" y="16934"/>
                      <a:pt x="22225" y="8467"/>
                    </a:cubicBezTo>
                    <a:close/>
                  </a:path>
                </a:pathLst>
              </a:custGeom>
              <a:solidFill>
                <a:srgbClr val="CD1210"/>
              </a:solidFill>
              <a:ln w="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Picture 29" descr="DSC00523">
            <a:extLst>
              <a:ext uri="{FF2B5EF4-FFF2-40B4-BE49-F238E27FC236}">
                <a16:creationId xmlns:a16="http://schemas.microsoft.com/office/drawing/2014/main" id="{19D2E426-0FF2-9C4C-B1F8-04ECD3E7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525" y="5043231"/>
            <a:ext cx="2160473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2FC8DA-90B4-DC45-8914-9D7EA54284D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r="9687"/>
          <a:stretch/>
        </p:blipFill>
        <p:spPr>
          <a:xfrm>
            <a:off x="596981" y="2897435"/>
            <a:ext cx="2341791" cy="19440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14B6F3-FCB0-BC4F-B77C-C0A535DFF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34787" y="5044005"/>
            <a:ext cx="2160001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C777F-F39B-7D4A-A79E-2517A6D1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30" y="-627378"/>
            <a:ext cx="4587246" cy="2003033"/>
          </a:xfrm>
          <a:prstGeom prst="rect">
            <a:avLst/>
          </a:prstGeom>
        </p:spPr>
      </p:pic>
      <p:pic>
        <p:nvPicPr>
          <p:cNvPr id="3" name="Picture 2" descr="Screenshot 2019-02-12 at 09.4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1338554"/>
            <a:ext cx="884244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BEE65F-5EB4-144C-A6C4-253689A31FF5}"/>
              </a:ext>
            </a:extLst>
          </p:cNvPr>
          <p:cNvSpPr/>
          <p:nvPr/>
        </p:nvSpPr>
        <p:spPr>
          <a:xfrm>
            <a:off x="0" y="5637404"/>
            <a:ext cx="9269835" cy="3380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38307" y="4652689"/>
            <a:ext cx="9408142" cy="251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76C7C-3725-C449-BAEA-5C08023AE2BF}"/>
              </a:ext>
            </a:extLst>
          </p:cNvPr>
          <p:cNvSpPr txBox="1"/>
          <p:nvPr/>
        </p:nvSpPr>
        <p:spPr>
          <a:xfrm>
            <a:off x="552886" y="4821796"/>
            <a:ext cx="8126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made an epigenetic clock with </a:t>
            </a:r>
            <a:r>
              <a:rPr lang="en-US" sz="2000" b="1" dirty="0"/>
              <a:t>targeted (PCR-based)</a:t>
            </a:r>
            <a:r>
              <a:rPr lang="en-US" sz="2000" dirty="0"/>
              <a:t> </a:t>
            </a:r>
            <a:r>
              <a:rPr lang="en-US" sz="2000" dirty="0" err="1"/>
              <a:t>bisulphite</a:t>
            </a:r>
            <a:r>
              <a:rPr lang="en-US" sz="2000" dirty="0"/>
              <a:t> sequencing on genes known to contain clock-like </a:t>
            </a:r>
            <a:r>
              <a:rPr lang="en-US" sz="2000" dirty="0" err="1"/>
              <a:t>CpGs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65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926068"/>
            <a:ext cx="694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Four colony mice at each of five ages: 14, 21 weeks, 35, 39 and 44 weeks </a:t>
            </a:r>
            <a:endParaRPr lang="en-US" dirty="0"/>
          </a:p>
        </p:txBody>
      </p:sp>
      <p:pic>
        <p:nvPicPr>
          <p:cNvPr id="6" name="Picture 5" descr="2521758_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21" y="2171700"/>
            <a:ext cx="53891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6693" y="267732"/>
            <a:ext cx="35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Train Your Epigenetic Clock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7772" y="2589768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Ear Punch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26100" y="2812534"/>
            <a:ext cx="222472" cy="273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49214</TotalTime>
  <Words>631</Words>
  <Application>Microsoft Macintosh PowerPoint</Application>
  <PresentationFormat>On-screen Show (4:3)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Calibri</vt:lpstr>
      <vt:lpstr>Mangal</vt:lpstr>
      <vt:lpstr>Telugu 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Tom Little</cp:lastModifiedBy>
  <cp:revision>392</cp:revision>
  <dcterms:created xsi:type="dcterms:W3CDTF">2017-11-09T17:09:29Z</dcterms:created>
  <dcterms:modified xsi:type="dcterms:W3CDTF">2019-12-10T13:38:45Z</dcterms:modified>
</cp:coreProperties>
</file>